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2" r:id="rId7"/>
    <p:sldId id="263" r:id="rId8"/>
    <p:sldId id="264" r:id="rId9"/>
    <p:sldId id="265" r:id="rId10"/>
    <p:sldId id="266" r:id="rId11"/>
    <p:sldId id="267" r:id="rId12"/>
    <p:sldId id="259"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4A227C0A-7828-466E-8D16-2C21BF24F619}"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E5C2F-494D-4B8C-9BC9-75865C64E804}"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227C0A-7828-466E-8D16-2C21BF24F619}"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E5C2F-494D-4B8C-9BC9-75865C64E8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227C0A-7828-466E-8D16-2C21BF24F619}" type="datetimeFigureOut">
              <a:rPr lang="en-US" smtClean="0"/>
              <a:pPr/>
              <a:t>4/16/2018</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21CE5C2F-494D-4B8C-9BC9-75865C64E8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A227C0A-7828-466E-8D16-2C21BF24F619}"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E5C2F-494D-4B8C-9BC9-75865C64E80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A227C0A-7828-466E-8D16-2C21BF24F619}" type="datetimeFigureOut">
              <a:rPr lang="en-US" smtClean="0"/>
              <a:pPr/>
              <a:t>4/16/2018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E5C2F-494D-4B8C-9BC9-75865C64E80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A227C0A-7828-466E-8D16-2C21BF24F619}" type="datetimeFigureOut">
              <a:rPr lang="en-US" smtClean="0"/>
              <a:pPr/>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CE5C2F-494D-4B8C-9BC9-75865C64E80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A227C0A-7828-466E-8D16-2C21BF24F619}" type="datetimeFigureOut">
              <a:rPr lang="en-US" smtClean="0"/>
              <a:pPr/>
              <a:t>4/16/2018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CE5C2F-494D-4B8C-9BC9-75865C64E80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A227C0A-7828-466E-8D16-2C21BF24F619}" type="datetimeFigureOut">
              <a:rPr lang="en-US" smtClean="0"/>
              <a:pPr/>
              <a:t>4/16/2018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CE5C2F-494D-4B8C-9BC9-75865C64E80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27C0A-7828-466E-8D16-2C21BF24F619}" type="datetimeFigureOut">
              <a:rPr lang="en-US" smtClean="0"/>
              <a:pPr/>
              <a:t>4/16/2018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CE5C2F-494D-4B8C-9BC9-75865C64E8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A227C0A-7828-466E-8D16-2C21BF24F619}" type="datetimeFigureOut">
              <a:rPr lang="en-US" smtClean="0"/>
              <a:pPr/>
              <a:t>4/16/2018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CE5C2F-494D-4B8C-9BC9-75865C64E804}"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4A227C0A-7828-466E-8D16-2C21BF24F619}" type="datetimeFigureOut">
              <a:rPr lang="en-US" smtClean="0"/>
              <a:pPr/>
              <a:t>4/16/2018</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21CE5C2F-494D-4B8C-9BC9-75865C64E80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4A227C0A-7828-466E-8D16-2C21BF24F619}" type="datetimeFigureOut">
              <a:rPr lang="en-US" smtClean="0"/>
              <a:pPr/>
              <a:t>4/16/2018</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21CE5C2F-494D-4B8C-9BC9-75865C64E8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8077200" cy="4267200"/>
          </a:xfrm>
        </p:spPr>
        <p:txBody>
          <a:bodyPr>
            <a:normAutofit fontScale="90000"/>
          </a:bodyPr>
          <a:lstStyle/>
          <a:p>
            <a:pPr algn="ctr"/>
            <a:r>
              <a:rPr lang="en-US" sz="4000" dirty="0" smtClean="0"/>
              <a:t>TAX CHALLENGES A BASIS FOR REGULATORY FRAMEWORK</a:t>
            </a:r>
            <a:r>
              <a:rPr lang="en-US" dirty="0" smtClean="0"/>
              <a:t/>
            </a:r>
            <a:br>
              <a:rPr lang="en-US" dirty="0" smtClean="0"/>
            </a:br>
            <a:r>
              <a:rPr lang="en-US" dirty="0" smtClean="0"/>
              <a:t/>
            </a:r>
            <a:br>
              <a:rPr lang="en-US" dirty="0" smtClean="0"/>
            </a:br>
            <a:r>
              <a:rPr lang="en-US" dirty="0" smtClean="0"/>
              <a:t/>
            </a:r>
            <a:br>
              <a:rPr lang="en-US" dirty="0" smtClean="0"/>
            </a:br>
            <a:r>
              <a:rPr lang="en-US" sz="3100" dirty="0" smtClean="0"/>
              <a:t>Prepared </a:t>
            </a:r>
            <a:r>
              <a:rPr lang="en-US" sz="3100" dirty="0" smtClean="0"/>
              <a:t>by: Abdallah Y. Tego (PhD)</a:t>
            </a:r>
            <a:br>
              <a:rPr lang="en-US" sz="3100" dirty="0" smtClean="0"/>
            </a:br>
            <a:r>
              <a:rPr lang="en-US" sz="3100" dirty="0" smtClean="0"/>
              <a:t>Deputy Vice Chancellor (Academic)</a:t>
            </a:r>
            <a:br>
              <a:rPr lang="en-US" sz="3100" dirty="0" smtClean="0"/>
            </a:br>
            <a:r>
              <a:rPr lang="en-US" sz="3100" dirty="0" smtClean="0"/>
              <a:t>Muslim University of Morogoro</a:t>
            </a:r>
            <a:br>
              <a:rPr lang="en-US" sz="3100" dirty="0" smtClean="0"/>
            </a:br>
            <a:endParaRPr lang="en-US" sz="3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In June 2017, the International Monetary Fund warned the government of Kenya of loopholes in banking regulations and therefore advised it to refine its prudential regulations to cater for Islamic banking </a:t>
            </a:r>
            <a:r>
              <a:rPr lang="en-US" dirty="0" smtClean="0"/>
              <a:t>industry.</a:t>
            </a:r>
          </a:p>
          <a:p>
            <a:r>
              <a:rPr lang="en-US" dirty="0"/>
              <a:t>President Kenyatta signed into law some of the proposed amendments, including a retirement of the Stamp Duty Act to provide for tax neutrality of Islamic finance products to enable them compete with similar conventional products in Kenyan market</a:t>
            </a:r>
            <a:r>
              <a:rPr lang="en-US"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In 2018, the government of Uganda approved the 18-page document of regulations covering Islamic banking as part of wider efforts to level playing fields between conventional and Islamic banking industries in </a:t>
            </a:r>
            <a:r>
              <a:rPr lang="en-US" dirty="0" smtClean="0"/>
              <a:t>Uganda.</a:t>
            </a:r>
          </a:p>
          <a:p>
            <a:r>
              <a:rPr lang="en-US" dirty="0" smtClean="0"/>
              <a:t>Before the start </a:t>
            </a:r>
            <a:r>
              <a:rPr lang="en-US" dirty="0"/>
              <a:t>of Islamic banking industry in Zambia, the </a:t>
            </a:r>
            <a:r>
              <a:rPr lang="en-US" dirty="0" smtClean="0"/>
              <a:t>government </a:t>
            </a:r>
            <a:r>
              <a:rPr lang="en-US" dirty="0"/>
              <a:t>decided </a:t>
            </a:r>
            <a:r>
              <a:rPr lang="en-US" dirty="0" smtClean="0"/>
              <a:t>to </a:t>
            </a:r>
            <a:r>
              <a:rPr lang="en-US" dirty="0"/>
              <a:t>enact an Islamic Banking Act to govern financial institutions offering Islamic financial </a:t>
            </a:r>
            <a:r>
              <a:rPr lang="en-US" dirty="0" smtClean="0"/>
              <a:t>services. </a:t>
            </a:r>
          </a:p>
          <a:p>
            <a:r>
              <a:rPr lang="en-US" dirty="0" smtClean="0"/>
              <a:t>South </a:t>
            </a:r>
            <a:r>
              <a:rPr lang="en-US" dirty="0"/>
              <a:t>African regulators have also taken various measures to develop and promote the industry including amending tax laws to create an equitable and level playing field for Islamic finance.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Banking in Tanzania</a:t>
            </a:r>
            <a:endParaRPr lang="en-US" dirty="0"/>
          </a:p>
        </p:txBody>
      </p:sp>
      <p:sp>
        <p:nvSpPr>
          <p:cNvPr id="3" name="Content Placeholder 2"/>
          <p:cNvSpPr>
            <a:spLocks noGrp="1"/>
          </p:cNvSpPr>
          <p:nvPr>
            <p:ph idx="1"/>
          </p:nvPr>
        </p:nvSpPr>
        <p:spPr/>
        <p:txBody>
          <a:bodyPr>
            <a:normAutofit/>
          </a:bodyPr>
          <a:lstStyle/>
          <a:p>
            <a:r>
              <a:rPr lang="en-US" dirty="0"/>
              <a:t>Islamic banking refers to a system of banking through which finance is mainly provided in the form of permissible (</a:t>
            </a:r>
            <a:r>
              <a:rPr lang="en-US" i="1" dirty="0" err="1"/>
              <a:t>halal</a:t>
            </a:r>
            <a:r>
              <a:rPr lang="en-US" dirty="0"/>
              <a:t>) goods and services delivered in return for a commitment to repay their value at a future date. </a:t>
            </a:r>
            <a:endParaRPr lang="en-US" dirty="0" smtClean="0"/>
          </a:p>
          <a:p>
            <a:r>
              <a:rPr lang="en-US" dirty="0" smtClean="0"/>
              <a:t>Islamic </a:t>
            </a:r>
            <a:r>
              <a:rPr lang="en-US" dirty="0"/>
              <a:t>financial structures avoid gambling style speculation and interest rates, and all trading, loans and investing have to involve real assets.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In </a:t>
            </a:r>
            <a:r>
              <a:rPr lang="en-US" dirty="0"/>
              <a:t>2008, the Bank of Tanzania granted permission to Kenya Commercial Bank for the start of limited Islamic financial products in the country</a:t>
            </a:r>
            <a:r>
              <a:rPr lang="en-US" dirty="0" smtClean="0"/>
              <a:t>. </a:t>
            </a:r>
          </a:p>
          <a:p>
            <a:r>
              <a:rPr lang="en-US" dirty="0" smtClean="0"/>
              <a:t>In </a:t>
            </a:r>
            <a:r>
              <a:rPr lang="en-US" dirty="0"/>
              <a:t>spite of this, the Bank of Tanzania did not amend the Banking and Financial Institutions </a:t>
            </a:r>
            <a:r>
              <a:rPr lang="en-US" dirty="0" smtClean="0"/>
              <a:t>Act. </a:t>
            </a:r>
          </a:p>
          <a:p>
            <a:r>
              <a:rPr lang="en-US" dirty="0" smtClean="0"/>
              <a:t>As </a:t>
            </a:r>
            <a:r>
              <a:rPr lang="en-US" dirty="0"/>
              <a:t>a result, the new financial industry was compelled to operate within the conventional banking rules and regulations.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existing financial legislature does not define or regard Islamic financing products as banking products and subject them to multiple taxes.</a:t>
            </a:r>
          </a:p>
          <a:p>
            <a:r>
              <a:rPr lang="en-US" dirty="0"/>
              <a:t>Currently there are </a:t>
            </a:r>
            <a:r>
              <a:rPr lang="en-US" dirty="0" smtClean="0"/>
              <a:t>four commercial </a:t>
            </a:r>
            <a:r>
              <a:rPr lang="en-US" dirty="0"/>
              <a:t>banks namely; </a:t>
            </a:r>
            <a:r>
              <a:rPr lang="en-US" dirty="0" smtClean="0"/>
              <a:t>KCB-T, NBC, PBZ, </a:t>
            </a:r>
            <a:r>
              <a:rPr lang="en-US" dirty="0"/>
              <a:t>and one fully-fledged </a:t>
            </a:r>
            <a:r>
              <a:rPr lang="en-US" dirty="0" smtClean="0"/>
              <a:t>Amana </a:t>
            </a:r>
            <a:r>
              <a:rPr lang="en-US" dirty="0"/>
              <a:t>Bank (ABL) offering Islamic banking services in Tanzania.</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Challenge of Multiple Taxes on Islamic Financing Products</a:t>
            </a:r>
            <a:endParaRPr lang="en-US" dirty="0"/>
          </a:p>
        </p:txBody>
      </p:sp>
      <p:sp>
        <p:nvSpPr>
          <p:cNvPr id="3" name="Content Placeholder 2"/>
          <p:cNvSpPr>
            <a:spLocks noGrp="1"/>
          </p:cNvSpPr>
          <p:nvPr>
            <p:ph idx="1"/>
          </p:nvPr>
        </p:nvSpPr>
        <p:spPr/>
        <p:txBody>
          <a:bodyPr>
            <a:normAutofit/>
          </a:bodyPr>
          <a:lstStyle/>
          <a:p>
            <a:r>
              <a:rPr lang="en-US" i="1" dirty="0" err="1"/>
              <a:t>Murabaha</a:t>
            </a:r>
            <a:r>
              <a:rPr lang="en-US" dirty="0"/>
              <a:t> which is defined as a</a:t>
            </a:r>
            <a:r>
              <a:rPr lang="en-US" i="1" dirty="0"/>
              <a:t> </a:t>
            </a:r>
            <a:r>
              <a:rPr lang="en-US" dirty="0"/>
              <a:t>contract of sale in which seller declares his cost and profit to the buyer. </a:t>
            </a:r>
            <a:endParaRPr lang="en-US" dirty="0" smtClean="0"/>
          </a:p>
          <a:p>
            <a:r>
              <a:rPr lang="en-US" i="1" dirty="0" err="1"/>
              <a:t>Murabaha</a:t>
            </a:r>
            <a:r>
              <a:rPr lang="en-US" dirty="0"/>
              <a:t> is still not covered within financial regulations of the country. </a:t>
            </a:r>
            <a:r>
              <a:rPr lang="en-US" dirty="0" smtClean="0"/>
              <a:t> </a:t>
            </a:r>
          </a:p>
          <a:p>
            <a:r>
              <a:rPr lang="en-US" dirty="0"/>
              <a:t>This implies that </a:t>
            </a:r>
            <a:r>
              <a:rPr lang="en-US" dirty="0" smtClean="0"/>
              <a:t>this financing product must </a:t>
            </a:r>
            <a:r>
              <a:rPr lang="en-US" dirty="0"/>
              <a:t>be operating outside financial jurisdiction. </a:t>
            </a:r>
          </a:p>
          <a:p>
            <a:pPr>
              <a:buNone/>
            </a:pP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On the other hand, </a:t>
            </a:r>
            <a:r>
              <a:rPr lang="en-US" i="1" dirty="0" err="1"/>
              <a:t>Murabaha</a:t>
            </a:r>
            <a:r>
              <a:rPr lang="en-US" i="1" dirty="0"/>
              <a:t> </a:t>
            </a:r>
            <a:r>
              <a:rPr lang="en-US" dirty="0"/>
              <a:t>facility must become expensive as opposed to conventional facility of similar effect. </a:t>
            </a:r>
            <a:endParaRPr lang="en-US" dirty="0" smtClean="0"/>
          </a:p>
          <a:p>
            <a:r>
              <a:rPr lang="en-US" dirty="0" smtClean="0"/>
              <a:t>The </a:t>
            </a:r>
            <a:r>
              <a:rPr lang="en-US" dirty="0"/>
              <a:t>price under </a:t>
            </a:r>
            <a:r>
              <a:rPr lang="en-US" i="1" dirty="0" err="1"/>
              <a:t>Murabaha</a:t>
            </a:r>
            <a:r>
              <a:rPr lang="en-US" dirty="0"/>
              <a:t> supposes to include the amount of VAT in the profit margin and income tax in the transfer of ownership to the clients whereas conventional loan remains cheaper as it attracts tax from interest only. </a:t>
            </a:r>
            <a:endParaRPr lang="en-US" dirty="0" smtClean="0"/>
          </a:p>
          <a:p>
            <a:r>
              <a:rPr lang="en-US" dirty="0" smtClean="0"/>
              <a:t>The </a:t>
            </a:r>
            <a:r>
              <a:rPr lang="en-US" dirty="0"/>
              <a:t>amount of VAT included in the profit margin and income tax in the transfer of ownership to the clients is leading to higher prices of the </a:t>
            </a:r>
            <a:r>
              <a:rPr lang="en-US" dirty="0" smtClean="0"/>
              <a:t>product. </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The word </a:t>
            </a:r>
            <a:r>
              <a:rPr lang="en-US" i="1" dirty="0" err="1"/>
              <a:t>Musharaka</a:t>
            </a:r>
            <a:r>
              <a:rPr lang="en-US" dirty="0"/>
              <a:t> is defined as a contract whereby parties agree to combine financial resources to undertake any type of business venture and share the profit or loss that may arise </a:t>
            </a:r>
            <a:r>
              <a:rPr lang="en-US" dirty="0" smtClean="0"/>
              <a:t>thereof.</a:t>
            </a:r>
          </a:p>
          <a:p>
            <a:r>
              <a:rPr lang="en-US" dirty="0" smtClean="0"/>
              <a:t>The </a:t>
            </a:r>
            <a:r>
              <a:rPr lang="en-US" dirty="0"/>
              <a:t>modern days Islamic financial institutions have been applying </a:t>
            </a:r>
            <a:r>
              <a:rPr lang="en-US" i="1" dirty="0" err="1"/>
              <a:t>Musharaka</a:t>
            </a:r>
            <a:r>
              <a:rPr lang="en-US" dirty="0"/>
              <a:t> in the form of declining ownership of their shares and this is known as diminishing </a:t>
            </a:r>
            <a:r>
              <a:rPr lang="en-US" i="1" dirty="0" err="1"/>
              <a:t>Musharaka</a:t>
            </a:r>
            <a:r>
              <a:rPr lang="en-US" i="1" dirty="0"/>
              <a:t>.</a:t>
            </a:r>
            <a:r>
              <a:rPr lang="en-US"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In a declining </a:t>
            </a:r>
            <a:r>
              <a:rPr lang="en-US" i="1" dirty="0" err="1"/>
              <a:t>Musharaka</a:t>
            </a:r>
            <a:r>
              <a:rPr lang="en-US" dirty="0"/>
              <a:t>, the share of a partner in the equity is diminished through partial return of capital. </a:t>
            </a:r>
            <a:endParaRPr lang="en-US" dirty="0" smtClean="0"/>
          </a:p>
          <a:p>
            <a:r>
              <a:rPr lang="en-US" dirty="0" smtClean="0"/>
              <a:t>The </a:t>
            </a:r>
            <a:r>
              <a:rPr lang="en-US" dirty="0"/>
              <a:t>partner receives periodic profits based on its reduced equity share that remains invested during the period. </a:t>
            </a:r>
            <a:endParaRPr lang="en-US" dirty="0" smtClean="0"/>
          </a:p>
          <a:p>
            <a:r>
              <a:rPr lang="en-US" dirty="0" smtClean="0"/>
              <a:t>The </a:t>
            </a:r>
            <a:r>
              <a:rPr lang="en-US" dirty="0"/>
              <a:t>share of other partner(s) in the capital steadily increases overtime, ultimately resulting in complete ownership of the enterprise.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Diminishing </a:t>
            </a:r>
            <a:r>
              <a:rPr lang="en-US" i="1" dirty="0" err="1"/>
              <a:t>Musharaka</a:t>
            </a:r>
            <a:r>
              <a:rPr lang="en-US" dirty="0"/>
              <a:t> is frequently used for project, infrastructure and asset financings. It is an equivalent arrangement to a conventional loan of home finance. </a:t>
            </a:r>
            <a:r>
              <a:rPr lang="en-US" dirty="0" smtClean="0"/>
              <a:t> </a:t>
            </a:r>
          </a:p>
          <a:p>
            <a:r>
              <a:rPr lang="en-US" dirty="0"/>
              <a:t>At present time, if diminishing </a:t>
            </a:r>
            <a:r>
              <a:rPr lang="en-US" i="1" dirty="0" err="1"/>
              <a:t>Musharaka</a:t>
            </a:r>
            <a:r>
              <a:rPr lang="en-US" dirty="0"/>
              <a:t> is applied it seems likely that asset to be acquired through this facility becomes expensive than in conventional equivalent arrangement due to additional amount of taxes. </a:t>
            </a:r>
            <a:r>
              <a:rPr lang="en-US"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Financial depth and diversity can affect economic growth positively, and that development and competitiveness of the financial system are closely related to economic growth. </a:t>
            </a:r>
            <a:endParaRPr lang="en-US" dirty="0" smtClean="0"/>
          </a:p>
          <a:p>
            <a:r>
              <a:rPr lang="en-US" dirty="0" smtClean="0"/>
              <a:t>Financial </a:t>
            </a:r>
            <a:r>
              <a:rPr lang="en-US" dirty="0"/>
              <a:t>diversity provides the opportunities for individuals and organizations engage in various economic </a:t>
            </a:r>
            <a:r>
              <a:rPr lang="en-US" dirty="0" smtClean="0"/>
              <a:t>activities.</a:t>
            </a:r>
          </a:p>
          <a:p>
            <a:r>
              <a:rPr lang="en-US" dirty="0" smtClean="0"/>
              <a:t>The </a:t>
            </a:r>
            <a:r>
              <a:rPr lang="en-US" dirty="0"/>
              <a:t>introduction of Islamic banking industry into a wider sector of finance in Tanzania must be viewed as a positive step towards financial inclusion and diversity.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The rent and amount of equity sales will attract VAT and income tax whereas in conventional finance only interest is to be taxed. </a:t>
            </a:r>
            <a:endParaRPr lang="en-US" dirty="0" smtClean="0"/>
          </a:p>
          <a:p>
            <a:r>
              <a:rPr lang="en-US" dirty="0" smtClean="0"/>
              <a:t>The </a:t>
            </a:r>
            <a:r>
              <a:rPr lang="en-US" dirty="0"/>
              <a:t>rent paid in diminishing </a:t>
            </a:r>
            <a:r>
              <a:rPr lang="en-US" i="1" dirty="0" err="1"/>
              <a:t>Musharaka</a:t>
            </a:r>
            <a:r>
              <a:rPr lang="en-US" dirty="0"/>
              <a:t> consists of principal and profit which would be interest in conventional. </a:t>
            </a:r>
            <a:endParaRPr lang="en-US" dirty="0" smtClean="0"/>
          </a:p>
          <a:p>
            <a:r>
              <a:rPr lang="en-US" dirty="0" smtClean="0"/>
              <a:t>In </a:t>
            </a:r>
            <a:r>
              <a:rPr lang="en-US" dirty="0"/>
              <a:t>addition the amount of equity to be sold to the customer does also attract VAT which again makes the asset under this financial scheme more expensive.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 the Civil Transactions Act of Sudanese Law of 1984 defined </a:t>
            </a:r>
            <a:r>
              <a:rPr lang="en-US" i="1" dirty="0" err="1"/>
              <a:t>Ijarah</a:t>
            </a:r>
            <a:r>
              <a:rPr lang="en-US" dirty="0"/>
              <a:t> contract as follows: “</a:t>
            </a:r>
            <a:r>
              <a:rPr lang="en-US" i="1" dirty="0" err="1"/>
              <a:t>Ijarah</a:t>
            </a:r>
            <a:r>
              <a:rPr lang="en-US" i="1" dirty="0"/>
              <a:t> </a:t>
            </a:r>
            <a:r>
              <a:rPr lang="en-US" dirty="0"/>
              <a:t>is allowing possession by means of a </a:t>
            </a:r>
            <a:r>
              <a:rPr lang="en-US" dirty="0" err="1"/>
              <a:t>lessor</a:t>
            </a:r>
            <a:r>
              <a:rPr lang="en-US" dirty="0"/>
              <a:t> to the lessee (the hiring person), of an intended benefit from the hired thing, for a certain period, versus a known </a:t>
            </a:r>
            <a:r>
              <a:rPr lang="en-US" dirty="0" smtClean="0"/>
              <a:t>compensation.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In the Islamic jurisprudence, the term </a:t>
            </a:r>
            <a:r>
              <a:rPr lang="en-US" i="1" dirty="0" err="1"/>
              <a:t>Ijarah</a:t>
            </a:r>
            <a:r>
              <a:rPr lang="en-US" dirty="0"/>
              <a:t> is used for two different situations. </a:t>
            </a:r>
            <a:endParaRPr lang="en-US" dirty="0" smtClean="0"/>
          </a:p>
          <a:p>
            <a:pPr lvl="1"/>
            <a:r>
              <a:rPr lang="en-US" dirty="0" smtClean="0"/>
              <a:t>In </a:t>
            </a:r>
            <a:r>
              <a:rPr lang="en-US" dirty="0"/>
              <a:t>the first place, it means to employ the service of a person on wage given to him as a consideration for his hired services. </a:t>
            </a:r>
            <a:endParaRPr lang="en-US" dirty="0" smtClean="0"/>
          </a:p>
          <a:p>
            <a:pPr lvl="1"/>
            <a:r>
              <a:rPr lang="en-US" dirty="0" smtClean="0"/>
              <a:t>The </a:t>
            </a:r>
            <a:r>
              <a:rPr lang="en-US" dirty="0"/>
              <a:t>second type of </a:t>
            </a:r>
            <a:r>
              <a:rPr lang="en-US" i="1" dirty="0" err="1"/>
              <a:t>Ijarah</a:t>
            </a:r>
            <a:r>
              <a:rPr lang="en-US" dirty="0"/>
              <a:t> relates to the transfer of usufruct of assets and properties to another person in exchange for a consideration. In this case, the term </a:t>
            </a:r>
            <a:r>
              <a:rPr lang="en-US" i="1" dirty="0" err="1"/>
              <a:t>Ijarah</a:t>
            </a:r>
            <a:r>
              <a:rPr lang="en-US" dirty="0"/>
              <a:t> is analogous to the English term “leasing”.</a:t>
            </a:r>
            <a:r>
              <a:rPr lang="en-US" dirty="0" smtClean="0"/>
              <a: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Modern day’s Islamic financial institutions often purchase and own the assets which are going to be hired and sold afterwards. </a:t>
            </a:r>
            <a:endParaRPr lang="en-US" dirty="0" smtClean="0"/>
          </a:p>
          <a:p>
            <a:r>
              <a:rPr lang="en-US" dirty="0" smtClean="0"/>
              <a:t>In </a:t>
            </a:r>
            <a:r>
              <a:rPr lang="en-US" dirty="0"/>
              <a:t>this arrangement the Islamic financial institution owns the asset and leases it to the customer in a way the client ultimately acquires ownership of that asset after paying rent.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rent amount paid in this facility is equal to the principal and interest in conventional loan</a:t>
            </a:r>
            <a:r>
              <a:rPr lang="en-US" dirty="0" smtClean="0"/>
              <a:t>.</a:t>
            </a:r>
          </a:p>
          <a:p>
            <a:r>
              <a:rPr lang="en-US" dirty="0"/>
              <a:t>However, this arrangement is probably not possible in Tanzania because of prohibitions stipulated in the Banking and Financial Institutions Act of 2006 that states: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US" i="1" dirty="0"/>
              <a:t>“No bank or financial institution shall purchase, acquire or lease fixed assets, except where it is necessary for the purpose of conducting its business as a bank or financial institution, including reasonable provision for anticipated future expansion and housing of its officers or employees”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F</a:t>
            </a:r>
            <a:r>
              <a:rPr lang="en-US" dirty="0" smtClean="0"/>
              <a:t>rom </a:t>
            </a:r>
            <a:r>
              <a:rPr lang="en-US" dirty="0"/>
              <a:t>tax </a:t>
            </a:r>
            <a:r>
              <a:rPr lang="en-US" dirty="0" smtClean="0"/>
              <a:t>perspective, </a:t>
            </a:r>
            <a:r>
              <a:rPr lang="en-US" i="1" dirty="0" err="1"/>
              <a:t>Ijarah</a:t>
            </a:r>
            <a:r>
              <a:rPr lang="en-US" dirty="0"/>
              <a:t> transaction is likely to be expensive as it attracts significantly more tax than its conventional loan equivalent facility. </a:t>
            </a:r>
            <a:endParaRPr lang="en-US" dirty="0" smtClean="0"/>
          </a:p>
          <a:p>
            <a:r>
              <a:rPr lang="en-US" dirty="0" smtClean="0"/>
              <a:t>Value </a:t>
            </a:r>
            <a:r>
              <a:rPr lang="en-US" dirty="0"/>
              <a:t>Added Tax will be payable on three occasions in </a:t>
            </a:r>
            <a:r>
              <a:rPr lang="en-US" i="1" dirty="0" err="1"/>
              <a:t>Ijarah</a:t>
            </a:r>
            <a:r>
              <a:rPr lang="en-US" dirty="0"/>
              <a:t> whereas payment for tax purposes will be made once in a conventional loan equivalent arrangement.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First, the Islamic financial institution purchases the asset and then leases it before transferring the ownership of that asset to the customer. </a:t>
            </a:r>
            <a:endParaRPr lang="en-US" dirty="0" smtClean="0"/>
          </a:p>
          <a:p>
            <a:r>
              <a:rPr lang="en-US" dirty="0"/>
              <a:t>Second, there will be additional stamp duty payable on the </a:t>
            </a:r>
            <a:r>
              <a:rPr lang="en-US" i="1" dirty="0" err="1"/>
              <a:t>Ijarah</a:t>
            </a:r>
            <a:r>
              <a:rPr lang="en-US" dirty="0"/>
              <a:t> due to the additional </a:t>
            </a:r>
            <a:r>
              <a:rPr lang="en-US" dirty="0" smtClean="0"/>
              <a:t>documentation.</a:t>
            </a:r>
          </a:p>
          <a:p>
            <a:r>
              <a:rPr lang="en-US" dirty="0"/>
              <a:t>The third area is the amount of the basic rent will be taxable, even though the rent is really a composite of principal and profit</a:t>
            </a:r>
            <a:r>
              <a:rPr lang="en-US" dirty="0" smtClean="0"/>
              <a:t>. </a:t>
            </a:r>
            <a:endParaRPr lang="en-US" dirty="0"/>
          </a:p>
        </p:txBody>
      </p:sp>
    </p:spTree>
  </p:cSld>
  <p:clrMapOvr>
    <a:masterClrMapping/>
  </p:clrMapOvr>
  <p:transition>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a:t>
            </a:r>
            <a:r>
              <a:rPr lang="en-US" dirty="0" smtClean="0"/>
              <a:t>he </a:t>
            </a:r>
            <a:r>
              <a:rPr lang="en-US" dirty="0" smtClean="0"/>
              <a:t>challenge of multiple taxes on Islamic financing products pressing the need for refining financial regulations to cater for Islamic banking industry. </a:t>
            </a:r>
            <a:endParaRPr lang="en-US" dirty="0" smtClean="0"/>
          </a:p>
          <a:p>
            <a:r>
              <a:rPr lang="en-US" dirty="0" smtClean="0"/>
              <a:t>Ignoring </a:t>
            </a:r>
            <a:r>
              <a:rPr lang="en-US" dirty="0" smtClean="0"/>
              <a:t>such a fact would leave the Islamic financial sector exposed to the danger of </a:t>
            </a:r>
            <a:r>
              <a:rPr lang="en-US" dirty="0" smtClean="0"/>
              <a:t>collapse. </a:t>
            </a:r>
          </a:p>
          <a:p>
            <a:r>
              <a:rPr lang="en-US" dirty="0" smtClean="0"/>
              <a:t>The </a:t>
            </a:r>
            <a:r>
              <a:rPr lang="en-US" dirty="0" smtClean="0"/>
              <a:t>peculiarities of Islamic banking industry necessitate the review and adjustment of existing financial legislation or introduce another legal </a:t>
            </a:r>
            <a:r>
              <a:rPr lang="en-US" dirty="0" smtClean="0"/>
              <a:t>framework.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4797552"/>
          </a:xfrm>
        </p:spPr>
        <p:txBody>
          <a:bodyPr/>
          <a:lstStyle/>
          <a:p>
            <a:pPr algn="ctr"/>
            <a:r>
              <a:rPr lang="en-US" dirty="0" smtClean="0"/>
              <a:t/>
            </a:r>
            <a:br>
              <a:rPr lang="en-US" dirty="0" smtClean="0"/>
            </a:br>
            <a:r>
              <a:rPr lang="en-US" dirty="0" smtClean="0"/>
              <a:t/>
            </a:r>
            <a:br>
              <a:rPr lang="en-US" dirty="0" smtClean="0"/>
            </a:br>
            <a:r>
              <a:rPr lang="en-US" sz="9600" dirty="0" smtClean="0"/>
              <a:t>THANKS</a:t>
            </a:r>
            <a:endParaRPr lang="en-US" sz="9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However, this sector has been facing several challenges including multiple taxes simply by using different arrangement with similar effect as of conventional.</a:t>
            </a:r>
            <a:endParaRPr lang="en-US" dirty="0" smtClean="0"/>
          </a:p>
          <a:p>
            <a:r>
              <a:rPr lang="en-US" dirty="0" smtClean="0"/>
              <a:t>This </a:t>
            </a:r>
            <a:r>
              <a:rPr lang="en-US" dirty="0"/>
              <a:t>paper investigates this challenge and recommends the review and adjustment of existing financial and banking legislation to allow Islamic banking offers financial services legally and competitively.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Financing products under the discussion are: </a:t>
            </a:r>
            <a:r>
              <a:rPr lang="en-US" i="1" dirty="0" err="1"/>
              <a:t>Murabaha</a:t>
            </a:r>
            <a:r>
              <a:rPr lang="en-US" dirty="0"/>
              <a:t> (cost plus mark-up) which is widely used; 100% by NBC and KCB-T, 96% by Amana bank, and 80% by </a:t>
            </a:r>
            <a:r>
              <a:rPr lang="en-US" dirty="0" smtClean="0"/>
              <a:t>PBZ. </a:t>
            </a:r>
          </a:p>
          <a:p>
            <a:pPr>
              <a:buNone/>
            </a:pPr>
            <a:endParaRPr lang="en-US" dirty="0" smtClean="0"/>
          </a:p>
          <a:p>
            <a:r>
              <a:rPr lang="en-US" i="1" dirty="0" err="1" smtClean="0"/>
              <a:t>Musharaka</a:t>
            </a:r>
            <a:r>
              <a:rPr lang="en-US" dirty="0" smtClean="0"/>
              <a:t> </a:t>
            </a:r>
            <a:r>
              <a:rPr lang="en-US" dirty="0"/>
              <a:t>(partnership) and </a:t>
            </a:r>
            <a:r>
              <a:rPr lang="en-US" i="1" dirty="0" err="1"/>
              <a:t>Ijarah</a:t>
            </a:r>
            <a:r>
              <a:rPr lang="en-US" dirty="0"/>
              <a:t> (leasing) which are also used by Amana bank and PBZ as their financing products.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of the Study</a:t>
            </a:r>
            <a:endParaRPr lang="en-US" dirty="0"/>
          </a:p>
        </p:txBody>
      </p:sp>
      <p:sp>
        <p:nvSpPr>
          <p:cNvPr id="3" name="Content Placeholder 2"/>
          <p:cNvSpPr>
            <a:spLocks noGrp="1"/>
          </p:cNvSpPr>
          <p:nvPr>
            <p:ph idx="1"/>
          </p:nvPr>
        </p:nvSpPr>
        <p:spPr/>
        <p:txBody>
          <a:bodyPr>
            <a:normAutofit/>
          </a:bodyPr>
          <a:lstStyle/>
          <a:p>
            <a:r>
              <a:rPr lang="en-US" dirty="0"/>
              <a:t>The growth of Islamic banking industry depends on number of factors including availability of support services. </a:t>
            </a:r>
            <a:endParaRPr lang="en-US" dirty="0" smtClean="0"/>
          </a:p>
          <a:p>
            <a:pPr>
              <a:buNone/>
            </a:pPr>
            <a:endParaRPr lang="en-US" dirty="0" smtClean="0"/>
          </a:p>
          <a:p>
            <a:r>
              <a:rPr lang="en-US" dirty="0" smtClean="0"/>
              <a:t>There </a:t>
            </a:r>
            <a:r>
              <a:rPr lang="en-US" dirty="0"/>
              <a:t>are no restrictive and injunctive regulations to govern Islamic financial structures.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broad objective of this study was to evaluate the need of regulatory framework for </a:t>
            </a:r>
            <a:r>
              <a:rPr lang="en-US" dirty="0" smtClean="0"/>
              <a:t>competitive Islamic </a:t>
            </a:r>
            <a:r>
              <a:rPr lang="en-US" dirty="0"/>
              <a:t>banking industry in Tanzania. </a:t>
            </a:r>
            <a:endParaRPr lang="en-US" dirty="0" smtClean="0"/>
          </a:p>
          <a:p>
            <a:r>
              <a:rPr lang="en-US" dirty="0" smtClean="0"/>
              <a:t>This </a:t>
            </a:r>
            <a:r>
              <a:rPr lang="en-US" dirty="0"/>
              <a:t>in turn will assist relevant authorities to come up with financial legislature that will also accommodate the peculiarities of Islamic banking industry in Tanzania. </a:t>
            </a: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of the Study</a:t>
            </a:r>
            <a:endParaRPr lang="en-US" dirty="0"/>
          </a:p>
        </p:txBody>
      </p:sp>
      <p:sp>
        <p:nvSpPr>
          <p:cNvPr id="3" name="Content Placeholder 2"/>
          <p:cNvSpPr>
            <a:spLocks noGrp="1"/>
          </p:cNvSpPr>
          <p:nvPr>
            <p:ph idx="1"/>
          </p:nvPr>
        </p:nvSpPr>
        <p:spPr/>
        <p:txBody>
          <a:bodyPr>
            <a:normAutofit/>
          </a:bodyPr>
          <a:lstStyle/>
          <a:p>
            <a:r>
              <a:rPr lang="en-US" dirty="0"/>
              <a:t>The study on the challenges of multiple taxes is essential as may draw the attention of relevant authorities to see the need to accommodate specificities of Islamic banking within financial regulations. </a:t>
            </a:r>
            <a:r>
              <a:rPr lang="en-US" dirty="0" smtClean="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Empirical Evidence</a:t>
            </a:r>
            <a:endParaRPr lang="en-US" dirty="0"/>
          </a:p>
        </p:txBody>
      </p:sp>
      <p:sp>
        <p:nvSpPr>
          <p:cNvPr id="3" name="Content Placeholder 2"/>
          <p:cNvSpPr>
            <a:spLocks noGrp="1"/>
          </p:cNvSpPr>
          <p:nvPr>
            <p:ph idx="1"/>
          </p:nvPr>
        </p:nvSpPr>
        <p:spPr/>
        <p:txBody>
          <a:bodyPr/>
          <a:lstStyle/>
          <a:p>
            <a:r>
              <a:rPr lang="en-US" dirty="0" smtClean="0"/>
              <a:t>In </a:t>
            </a:r>
            <a:r>
              <a:rPr lang="en-US" dirty="0"/>
              <a:t>2010, the </a:t>
            </a:r>
            <a:r>
              <a:rPr lang="en-US" dirty="0" smtClean="0"/>
              <a:t>Board </a:t>
            </a:r>
            <a:r>
              <a:rPr lang="en-US" dirty="0"/>
              <a:t>of Taxation </a:t>
            </a:r>
            <a:r>
              <a:rPr lang="en-US" dirty="0" smtClean="0"/>
              <a:t>of Australia did a </a:t>
            </a:r>
            <a:r>
              <a:rPr lang="en-US" dirty="0"/>
              <a:t>comprehensive review of Australia’s tax laws to ensure they do not inhibit the expansion of Islamic finance, banking and insurance products in Australia. </a:t>
            </a:r>
            <a:endParaRPr lang="en-US" dirty="0" smtClean="0"/>
          </a:p>
          <a:p>
            <a:r>
              <a:rPr lang="en-US" dirty="0"/>
              <a:t>The measures suggested were to follow the United Kingdom approach and intended to apply from 1</a:t>
            </a:r>
            <a:r>
              <a:rPr lang="en-US" baseline="30000" dirty="0"/>
              <a:t>st</a:t>
            </a:r>
            <a:r>
              <a:rPr lang="en-US" dirty="0"/>
              <a:t> July </a:t>
            </a:r>
            <a:r>
              <a:rPr lang="en-US" dirty="0" smtClean="0"/>
              <a:t>2018.</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United Kingdom reviewed Stamp Duty Land Tax or Land Transaction Tax to mirror a conventional mortgage financial purchase so the appropriate tax will be payable on the first sale by the seller to the bank on the Islamic financial </a:t>
            </a:r>
            <a:r>
              <a:rPr lang="en-US" dirty="0" smtClean="0"/>
              <a:t>products.</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161</TotalTime>
  <Words>1609</Words>
  <Application>Microsoft Office PowerPoint</Application>
  <PresentationFormat>On-screen Show (4:3)</PresentationFormat>
  <Paragraphs>71</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Module</vt:lpstr>
      <vt:lpstr>TAX CHALLENGES A BASIS FOR REGULATORY FRAMEWORK   Prepared by: Abdallah Y. Tego (PhD) Deputy Vice Chancellor (Academic) Muslim University of Morogoro </vt:lpstr>
      <vt:lpstr>Introduction</vt:lpstr>
      <vt:lpstr>Slide 3</vt:lpstr>
      <vt:lpstr>Slide 4</vt:lpstr>
      <vt:lpstr>Objective of the Study</vt:lpstr>
      <vt:lpstr>Slide 6</vt:lpstr>
      <vt:lpstr>Significance of the Study</vt:lpstr>
      <vt:lpstr>Empirical Evidence</vt:lpstr>
      <vt:lpstr>Slide 9</vt:lpstr>
      <vt:lpstr>Slide 10</vt:lpstr>
      <vt:lpstr>Slide 11</vt:lpstr>
      <vt:lpstr>Islamic Banking in Tanzania</vt:lpstr>
      <vt:lpstr>Slide 13</vt:lpstr>
      <vt:lpstr>Slide 14</vt:lpstr>
      <vt:lpstr>The Challenge of Multiple Taxes on Islamic Financing Products</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Conclusion</vt:lpstr>
      <vt:lpstr>  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tego</dc:creator>
  <cp:lastModifiedBy>tego</cp:lastModifiedBy>
  <cp:revision>19</cp:revision>
  <dcterms:created xsi:type="dcterms:W3CDTF">2018-04-16T13:40:08Z</dcterms:created>
  <dcterms:modified xsi:type="dcterms:W3CDTF">2018-04-16T18:22:46Z</dcterms:modified>
</cp:coreProperties>
</file>